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7" r:id="rId2"/>
    <p:sldId id="258" r:id="rId3"/>
    <p:sldId id="259" r:id="rId4"/>
    <p:sldId id="260" r:id="rId5"/>
    <p:sldId id="277" r:id="rId6"/>
    <p:sldId id="261" r:id="rId7"/>
    <p:sldId id="262" r:id="rId8"/>
    <p:sldId id="278" r:id="rId9"/>
    <p:sldId id="280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1" autoAdjust="0"/>
    <p:restoredTop sz="94660"/>
  </p:normalViewPr>
  <p:slideViewPr>
    <p:cSldViewPr snapToGrid="0">
      <p:cViewPr varScale="1">
        <p:scale>
          <a:sx n="47" d="100"/>
          <a:sy n="47" d="100"/>
        </p:scale>
        <p:origin x="54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72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64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29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890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9016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494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2634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163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28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7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522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72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042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24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241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037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598261E-C12D-42D9-AC31-0FCD82EFE162}" type="datetimeFigureOut">
              <a:rPr lang="zh-TW" altLang="en-US" smtClean="0"/>
              <a:t>2019/4/11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9E42184-F00B-4165-A819-1B47D84A25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126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tpdntn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進階專業回饋</a:t>
            </a:r>
            <a:r>
              <a:rPr lang="zh-TW" altLang="en-US" sz="3600" dirty="0" smtClean="0"/>
              <a:t>人才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認證資料繳交說明</a:t>
            </a:r>
            <a:endParaRPr lang="zh-TW" altLang="en-US" sz="360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認證申請期間：</a:t>
            </a:r>
            <a:r>
              <a:rPr lang="en-US" altLang="zh-TW" dirty="0"/>
              <a:t>108</a:t>
            </a:r>
            <a:r>
              <a:rPr lang="zh-TW" altLang="en-US" dirty="0"/>
              <a:t>年</a:t>
            </a:r>
            <a:r>
              <a:rPr lang="en-US" altLang="zh-TW" dirty="0"/>
              <a:t>4</a:t>
            </a:r>
            <a:r>
              <a:rPr lang="zh-TW" altLang="en-US" dirty="0"/>
              <a:t>月</a:t>
            </a:r>
            <a:r>
              <a:rPr lang="en-US" altLang="zh-TW" dirty="0"/>
              <a:t>10</a:t>
            </a:r>
            <a:r>
              <a:rPr lang="zh-TW" altLang="en-US" dirty="0"/>
              <a:t>日至</a:t>
            </a:r>
            <a:r>
              <a:rPr lang="en-US" altLang="zh-TW" dirty="0"/>
              <a:t>108</a:t>
            </a:r>
            <a:r>
              <a:rPr lang="zh-TW" altLang="en-US" dirty="0"/>
              <a:t>年</a:t>
            </a:r>
            <a:r>
              <a:rPr lang="en-US" altLang="zh-TW" dirty="0"/>
              <a:t>6</a:t>
            </a:r>
            <a:r>
              <a:rPr lang="zh-TW" altLang="en-US" dirty="0"/>
              <a:t>月</a:t>
            </a:r>
            <a:r>
              <a:rPr lang="en-US" altLang="zh-TW" dirty="0"/>
              <a:t>30</a:t>
            </a:r>
            <a:r>
              <a:rPr lang="zh-TW" altLang="en-US" dirty="0"/>
              <a:t>日</a:t>
            </a:r>
            <a:endParaRPr lang="en-US" altLang="zh-TW" dirty="0"/>
          </a:p>
          <a:p>
            <a:r>
              <a:rPr lang="zh-TW" altLang="en-US" b="1" u="sng" dirty="0"/>
              <a:t>請教師自行確認</a:t>
            </a:r>
            <a:r>
              <a:rPr lang="zh-TW" altLang="en-US" b="1" u="sng" dirty="0">
                <a:solidFill>
                  <a:srgbClr val="FF0000"/>
                </a:solidFill>
              </a:rPr>
              <a:t>符合各項取證資格</a:t>
            </a:r>
            <a:r>
              <a:rPr lang="zh-TW" altLang="en-US" b="1" u="sng" dirty="0"/>
              <a:t>再行送件</a:t>
            </a:r>
            <a:endParaRPr lang="zh-TW" altLang="en-US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55B44A5-CC1A-D343-9B6D-6865AF40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11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78926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完成送件後，系統會寄送一份副本至信箱，或可到臺師大培訓認證中心網站查詢，網址</a:t>
            </a:r>
            <a:r>
              <a:rPr lang="zh-TW" altLang="en-US" dirty="0"/>
              <a:t>：</a:t>
            </a:r>
            <a:r>
              <a:rPr lang="en-US" altLang="zh-TW" dirty="0">
                <a:solidFill>
                  <a:srgbClr val="FFC000"/>
                </a:solidFill>
                <a:hlinkClick r:id="rId2"/>
              </a:rPr>
              <a:t>http://</a:t>
            </a:r>
            <a:r>
              <a:rPr lang="en-US" altLang="zh-TW" dirty="0" smtClean="0">
                <a:solidFill>
                  <a:srgbClr val="FFC000"/>
                </a:solidFill>
                <a:hlinkClick r:id="rId2"/>
              </a:rPr>
              <a:t>bit.ly/tpdntnu</a:t>
            </a:r>
            <a:endParaRPr lang="en-US" altLang="zh-TW" dirty="0" smtClean="0"/>
          </a:p>
          <a:p>
            <a:r>
              <a:rPr lang="zh-TW" altLang="en-US" dirty="0" smtClean="0"/>
              <a:t>請</a:t>
            </a:r>
            <a:r>
              <a:rPr lang="zh-TW" altLang="en-US" dirty="0"/>
              <a:t>教師</a:t>
            </a:r>
            <a:r>
              <a:rPr lang="zh-TW" altLang="en-US" dirty="0">
                <a:solidFill>
                  <a:srgbClr val="FF0000"/>
                </a:solidFill>
              </a:rPr>
              <a:t>務必先行確認各項取證</a:t>
            </a:r>
            <a:r>
              <a:rPr lang="zh-TW" altLang="en-US" dirty="0" smtClean="0">
                <a:solidFill>
                  <a:srgbClr val="FF0000"/>
                </a:solidFill>
              </a:rPr>
              <a:t>資格及認證資料均</a:t>
            </a:r>
            <a:r>
              <a:rPr lang="zh-TW" altLang="en-US" dirty="0">
                <a:solidFill>
                  <a:srgbClr val="FF0000"/>
                </a:solidFill>
              </a:rPr>
              <a:t>具備</a:t>
            </a:r>
            <a:r>
              <a:rPr lang="zh-TW" altLang="en-US" dirty="0"/>
              <a:t>才可送</a:t>
            </a:r>
            <a:r>
              <a:rPr lang="zh-TW" altLang="en-US" dirty="0" smtClean="0"/>
              <a:t>件：</a:t>
            </a:r>
            <a:endParaRPr lang="en-US" altLang="zh-TW" dirty="0" smtClean="0"/>
          </a:p>
          <a:p>
            <a:pPr marL="792900" lvl="1" indent="-342900">
              <a:buFont typeface="+mj-lt"/>
              <a:buAutoNum type="arabicPeriod"/>
            </a:pPr>
            <a:r>
              <a:rPr lang="zh-TW" altLang="en-US" dirty="0" smtClean="0"/>
              <a:t>研習時數：實體研習</a:t>
            </a:r>
            <a:r>
              <a:rPr lang="en-US" altLang="zh-TW" dirty="0" smtClean="0">
                <a:solidFill>
                  <a:srgbClr val="FFFF00"/>
                </a:solidFill>
              </a:rPr>
              <a:t>12</a:t>
            </a:r>
            <a:r>
              <a:rPr lang="zh-TW" altLang="en-US" dirty="0" smtClean="0"/>
              <a:t>小時、實務探討</a:t>
            </a:r>
            <a:r>
              <a:rPr lang="en-US" altLang="zh-TW" dirty="0" smtClean="0">
                <a:solidFill>
                  <a:srgbClr val="FFFF00"/>
                </a:solidFill>
              </a:rPr>
              <a:t>3</a:t>
            </a:r>
            <a:r>
              <a:rPr lang="zh-TW" altLang="en-US" dirty="0" smtClean="0"/>
              <a:t>小時</a:t>
            </a:r>
            <a:endParaRPr lang="en-US" altLang="zh-TW" dirty="0" smtClean="0"/>
          </a:p>
          <a:p>
            <a:pPr marL="792900" lvl="1" indent="-342900">
              <a:buFont typeface="+mj-lt"/>
              <a:buAutoNum type="arabicPeriod"/>
            </a:pPr>
            <a:r>
              <a:rPr lang="zh-TW" altLang="en-US" dirty="0" smtClean="0"/>
              <a:t>認證檢核表、公開授課與社群參與證明需核章</a:t>
            </a:r>
            <a:endParaRPr lang="en-US" altLang="zh-TW" dirty="0" smtClean="0"/>
          </a:p>
          <a:p>
            <a:pPr marL="792900" lvl="1" indent="-342900">
              <a:buFont typeface="+mj-lt"/>
              <a:buAutoNum type="arabicPeriod"/>
            </a:pPr>
            <a:r>
              <a:rPr lang="zh-TW" altLang="en-US" dirty="0" smtClean="0"/>
              <a:t>觀課會談表、紀錄表之</a:t>
            </a:r>
            <a:r>
              <a:rPr lang="zh-TW" altLang="en-US" dirty="0" smtClean="0">
                <a:solidFill>
                  <a:srgbClr val="FF0000"/>
                </a:solidFill>
              </a:rPr>
              <a:t>角色需為回饋人員</a:t>
            </a:r>
            <a:endParaRPr lang="en-US" altLang="zh-TW" dirty="0"/>
          </a:p>
          <a:p>
            <a:pPr indent="-342900">
              <a:buFont typeface="標楷體" panose="03000509000000000000" pitchFamily="65" charset="-120"/>
              <a:buChar char="※"/>
            </a:pPr>
            <a:r>
              <a:rPr lang="zh-TW" altLang="en-US" dirty="0" smtClean="0"/>
              <a:t>認證申請網頁需</a:t>
            </a:r>
            <a:r>
              <a:rPr lang="zh-TW" altLang="en-US" dirty="0"/>
              <a:t>有</a:t>
            </a:r>
            <a:r>
              <a:rPr lang="en-US" altLang="zh-TW" dirty="0"/>
              <a:t>Google</a:t>
            </a:r>
            <a:r>
              <a:rPr lang="zh-TW" altLang="en-US" dirty="0"/>
              <a:t>帳號登入綁定，</a:t>
            </a:r>
            <a:r>
              <a:rPr lang="zh-TW" altLang="en-US" dirty="0">
                <a:solidFill>
                  <a:srgbClr val="FF0000"/>
                </a:solidFill>
              </a:rPr>
              <a:t>並需注意個人雲端空間是否</a:t>
            </a:r>
            <a:r>
              <a:rPr lang="zh-TW" altLang="en-US" dirty="0" smtClean="0">
                <a:solidFill>
                  <a:srgbClr val="FF0000"/>
                </a:solidFill>
              </a:rPr>
              <a:t>足夠</a:t>
            </a:r>
            <a:endParaRPr lang="en-US" altLang="zh-TW" dirty="0">
              <a:solidFill>
                <a:srgbClr val="FF0000"/>
              </a:solidFill>
            </a:endParaRPr>
          </a:p>
          <a:p>
            <a:pPr indent="-342900">
              <a:buFont typeface="標楷體" panose="03000509000000000000" pitchFamily="65" charset="-120"/>
              <a:buChar char="※"/>
            </a:pPr>
            <a:r>
              <a:rPr lang="zh-TW" altLang="en-US" dirty="0"/>
              <a:t>認證申請</a:t>
            </a:r>
            <a:r>
              <a:rPr lang="zh-TW" altLang="en-US" dirty="0" smtClean="0"/>
              <a:t>網頁</a:t>
            </a:r>
            <a:r>
              <a:rPr lang="zh-TW" altLang="en-US" dirty="0" smtClean="0">
                <a:solidFill>
                  <a:srgbClr val="FF0000"/>
                </a:solidFill>
              </a:rPr>
              <a:t>無法暫存，且送件後無法修改</a:t>
            </a:r>
            <a:r>
              <a:rPr lang="zh-TW" altLang="en-US" dirty="0" smtClean="0"/>
              <a:t>，</a:t>
            </a:r>
            <a:r>
              <a:rPr lang="zh-TW" altLang="en-US" dirty="0"/>
              <a:t>請備齊資料再</a:t>
            </a:r>
            <a:r>
              <a:rPr lang="zh-TW" altLang="en-US" dirty="0" smtClean="0"/>
              <a:t>進行上傳提交</a:t>
            </a:r>
            <a:endParaRPr lang="en-US" altLang="zh-TW" dirty="0"/>
          </a:p>
          <a:p>
            <a:pPr indent="-342900">
              <a:buFont typeface="標楷體" panose="03000509000000000000" pitchFamily="65" charset="-120"/>
              <a:buChar char="※"/>
            </a:pPr>
            <a:r>
              <a:rPr lang="zh-TW" altLang="en-US" dirty="0" smtClean="0"/>
              <a:t>本</a:t>
            </a:r>
            <a:r>
              <a:rPr lang="zh-TW" altLang="en-US" dirty="0"/>
              <a:t>次認證申請</a:t>
            </a:r>
            <a:r>
              <a:rPr lang="zh-TW" altLang="en-US" dirty="0">
                <a:solidFill>
                  <a:srgbClr val="FF0000"/>
                </a:solidFill>
              </a:rPr>
              <a:t>由教師自行上傳送件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C1CB04-6BE6-C84C-8662-50E7A1F6C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86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進階專業回饋</a:t>
            </a:r>
            <a:r>
              <a:rPr lang="zh-TW" altLang="en-US" dirty="0" smtClean="0"/>
              <a:t>人才認證資料繳交說明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789262"/>
          </a:xfrm>
        </p:spPr>
        <p:txBody>
          <a:bodyPr>
            <a:normAutofit/>
          </a:bodyPr>
          <a:lstStyle/>
          <a:p>
            <a:r>
              <a:rPr lang="zh-TW" altLang="en-US" dirty="0"/>
              <a:t>認證申請網址：</a:t>
            </a:r>
            <a:r>
              <a:rPr lang="en-US" altLang="zh-TW" dirty="0">
                <a:solidFill>
                  <a:srgbClr val="FFC000"/>
                </a:solidFill>
              </a:rPr>
              <a:t>http://bit.ly/ntnu107adv_app</a:t>
            </a:r>
          </a:p>
          <a:p>
            <a:r>
              <a:rPr lang="zh-TW" altLang="en-US" dirty="0"/>
              <a:t>認證申請期間：自</a:t>
            </a:r>
            <a:r>
              <a:rPr lang="en-US" altLang="zh-TW" dirty="0"/>
              <a:t>108</a:t>
            </a:r>
            <a:r>
              <a:rPr lang="zh-TW" altLang="en-US" dirty="0"/>
              <a:t>年</a:t>
            </a:r>
            <a:r>
              <a:rPr lang="en-US" altLang="zh-TW" dirty="0"/>
              <a:t>4</a:t>
            </a:r>
            <a:r>
              <a:rPr lang="zh-TW" altLang="en-US" dirty="0"/>
              <a:t>月</a:t>
            </a:r>
            <a:r>
              <a:rPr lang="en-US" altLang="zh-TW" dirty="0"/>
              <a:t>10</a:t>
            </a:r>
            <a:r>
              <a:rPr lang="zh-TW" altLang="en-US" dirty="0"/>
              <a:t>日至</a:t>
            </a:r>
            <a:r>
              <a:rPr lang="en-US" altLang="zh-TW" dirty="0"/>
              <a:t>6</a:t>
            </a:r>
            <a:r>
              <a:rPr lang="zh-TW" altLang="en-US" dirty="0"/>
              <a:t>月</a:t>
            </a:r>
            <a:r>
              <a:rPr lang="en-US" altLang="zh-TW" dirty="0"/>
              <a:t>30</a:t>
            </a:r>
            <a:r>
              <a:rPr lang="zh-TW" altLang="en-US" dirty="0"/>
              <a:t>日</a:t>
            </a:r>
            <a:endParaRPr lang="en-US" altLang="zh-TW" dirty="0"/>
          </a:p>
          <a:p>
            <a:r>
              <a:rPr lang="zh-TW" altLang="en-US" dirty="0"/>
              <a:t>認證申請方式：由認證教師檢具相關表件及證明文件，自行於線上提出申請。完成申請後表件將直接傳送至培訓認證中心（國立臺灣師範大學）</a:t>
            </a:r>
            <a:r>
              <a:rPr lang="zh-TW" altLang="en-US" dirty="0" smtClean="0"/>
              <a:t>，送件後無法修改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/>
              <a:t>請</a:t>
            </a:r>
            <a:r>
              <a:rPr lang="zh-TW" altLang="en-US" dirty="0" smtClean="0"/>
              <a:t>教師</a:t>
            </a:r>
            <a:r>
              <a:rPr lang="zh-TW" altLang="en-US" dirty="0">
                <a:solidFill>
                  <a:srgbClr val="FF0000"/>
                </a:solidFill>
              </a:rPr>
              <a:t>務必先行確認各項取證資格及認證資料均具備</a:t>
            </a:r>
            <a:r>
              <a:rPr lang="zh-TW" altLang="en-US" dirty="0" smtClean="0"/>
              <a:t>才</a:t>
            </a:r>
            <a:r>
              <a:rPr lang="zh-TW" altLang="en-US" dirty="0"/>
              <a:t>可送件。</a:t>
            </a:r>
            <a:endParaRPr lang="en-US" altLang="zh-TW" dirty="0"/>
          </a:p>
          <a:p>
            <a:endParaRPr lang="en-US" altLang="zh-TW" dirty="0"/>
          </a:p>
          <a:p>
            <a:pPr indent="-342900">
              <a:buFont typeface="標楷體" panose="03000509000000000000" pitchFamily="65" charset="-120"/>
              <a:buChar char="※"/>
            </a:pPr>
            <a:r>
              <a:rPr lang="zh-TW" altLang="en-US" dirty="0" smtClean="0"/>
              <a:t>認證申請網頁需</a:t>
            </a:r>
            <a:r>
              <a:rPr lang="zh-TW" altLang="en-US" dirty="0"/>
              <a:t>有</a:t>
            </a:r>
            <a:r>
              <a:rPr lang="en-US" altLang="zh-TW" dirty="0"/>
              <a:t>Google</a:t>
            </a:r>
            <a:r>
              <a:rPr lang="zh-TW" altLang="en-US" dirty="0"/>
              <a:t>帳號登入綁定，</a:t>
            </a:r>
            <a:r>
              <a:rPr lang="zh-TW" altLang="en-US" dirty="0">
                <a:solidFill>
                  <a:srgbClr val="FF0000"/>
                </a:solidFill>
              </a:rPr>
              <a:t>並需注意個人雲端空間是否</a:t>
            </a:r>
            <a:r>
              <a:rPr lang="zh-TW" altLang="en-US" dirty="0" smtClean="0">
                <a:solidFill>
                  <a:srgbClr val="FF0000"/>
                </a:solidFill>
              </a:rPr>
              <a:t>足夠</a:t>
            </a:r>
            <a:endParaRPr lang="en-US" altLang="zh-TW" dirty="0">
              <a:solidFill>
                <a:srgbClr val="FF0000"/>
              </a:solidFill>
            </a:endParaRPr>
          </a:p>
          <a:p>
            <a:pPr indent="-342900">
              <a:buFont typeface="標楷體" panose="03000509000000000000" pitchFamily="65" charset="-120"/>
              <a:buChar char="※"/>
            </a:pPr>
            <a:r>
              <a:rPr lang="zh-TW" altLang="en-US" dirty="0" smtClean="0"/>
              <a:t>本</a:t>
            </a:r>
            <a:r>
              <a:rPr lang="zh-TW" altLang="en-US" dirty="0"/>
              <a:t>次認證申請</a:t>
            </a:r>
            <a:r>
              <a:rPr lang="zh-TW" altLang="en-US" dirty="0">
                <a:solidFill>
                  <a:srgbClr val="FF0000"/>
                </a:solidFill>
              </a:rPr>
              <a:t>由教師自行上傳送件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C1CB04-6BE6-C84C-8662-50E7A1F6C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912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74" y="96934"/>
            <a:ext cx="5432435" cy="6600155"/>
          </a:xfr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DA90B69-860D-004D-BD9E-90713E53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401581" y="2648688"/>
            <a:ext cx="3240360" cy="646331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作為後續通知審查結果的依據，系統會檢核信箱格式</a:t>
            </a:r>
          </a:p>
        </p:txBody>
      </p:sp>
      <p:sp>
        <p:nvSpPr>
          <p:cNvPr id="6" name="向右箭號 5"/>
          <p:cNvSpPr/>
          <p:nvPr/>
        </p:nvSpPr>
        <p:spPr>
          <a:xfrm flipH="1">
            <a:off x="4969533" y="2791834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右箭號 8"/>
          <p:cNvSpPr/>
          <p:nvPr/>
        </p:nvSpPr>
        <p:spPr>
          <a:xfrm flipH="1">
            <a:off x="5401581" y="1779750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5833629" y="1636604"/>
            <a:ext cx="3240360" cy="646331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若使用公用電腦，請注意是否以自己的帳號登入。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5552581" y="5989919"/>
            <a:ext cx="3240360" cy="646331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為能即時聯繫緊急狀況，請老師考量是否留電話給臺師大</a:t>
            </a:r>
          </a:p>
        </p:txBody>
      </p:sp>
      <p:sp>
        <p:nvSpPr>
          <p:cNvPr id="12" name="向右箭號 11"/>
          <p:cNvSpPr/>
          <p:nvPr/>
        </p:nvSpPr>
        <p:spPr>
          <a:xfrm flipH="1">
            <a:off x="5120533" y="6133065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254102" y="1860699"/>
            <a:ext cx="1658679" cy="1594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15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189" y="139492"/>
            <a:ext cx="6548320" cy="6579015"/>
          </a:xfr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DBBC437-1B65-254A-9D2F-A8164982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4039916" y="3296632"/>
            <a:ext cx="3653135" cy="369332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進階認證二者皆需滿三年或以上。</a:t>
            </a:r>
          </a:p>
        </p:txBody>
      </p:sp>
      <p:sp>
        <p:nvSpPr>
          <p:cNvPr id="14" name="向右箭號 13"/>
          <p:cNvSpPr/>
          <p:nvPr/>
        </p:nvSpPr>
        <p:spPr>
          <a:xfrm flipH="1">
            <a:off x="3607868" y="3296632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向右箭號 14"/>
          <p:cNvSpPr/>
          <p:nvPr/>
        </p:nvSpPr>
        <p:spPr>
          <a:xfrm rot="18096848" flipH="1">
            <a:off x="2966542" y="4079235"/>
            <a:ext cx="1507923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48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189" y="546923"/>
            <a:ext cx="6548320" cy="5764151"/>
          </a:xfr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DBBC437-1B65-254A-9D2F-A8164982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 rot="18096848" flipH="1">
            <a:off x="4569133" y="1854070"/>
            <a:ext cx="160446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 flipH="1">
            <a:off x="4365485" y="1031897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4797534" y="1031897"/>
            <a:ext cx="2847276" cy="369332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作為後續整合資料使用。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711705" y="4651095"/>
            <a:ext cx="3240360" cy="923330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請務必上傳經</a:t>
            </a:r>
            <a:r>
              <a:rPr lang="zh-TW" altLang="en-US" dirty="0" smtClean="0">
                <a:solidFill>
                  <a:srgbClr val="7030A0"/>
                </a:solidFill>
              </a:rPr>
              <a:t>校長核章後</a:t>
            </a:r>
            <a:r>
              <a:rPr lang="zh-TW" altLang="en-US" dirty="0">
                <a:solidFill>
                  <a:srgbClr val="7030A0"/>
                </a:solidFill>
              </a:rPr>
              <a:t>之認證檢核表。檔案格式限制</a:t>
            </a:r>
            <a:r>
              <a:rPr lang="en-US" altLang="zh-TW" dirty="0">
                <a:solidFill>
                  <a:srgbClr val="7030A0"/>
                </a:solidFill>
              </a:rPr>
              <a:t>PDF</a:t>
            </a:r>
            <a:r>
              <a:rPr lang="zh-TW" altLang="en-US" dirty="0">
                <a:solidFill>
                  <a:srgbClr val="7030A0"/>
                </a:solidFill>
              </a:rPr>
              <a:t>及圖片檔。</a:t>
            </a:r>
          </a:p>
        </p:txBody>
      </p:sp>
      <p:sp>
        <p:nvSpPr>
          <p:cNvPr id="9" name="向右箭號 8"/>
          <p:cNvSpPr/>
          <p:nvPr/>
        </p:nvSpPr>
        <p:spPr>
          <a:xfrm flipH="1">
            <a:off x="4279657" y="4794241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 flipH="1">
            <a:off x="4279656" y="569216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4711705" y="5692168"/>
            <a:ext cx="2847276" cy="369332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按「繼續」進行下一步</a:t>
            </a:r>
          </a:p>
        </p:txBody>
      </p:sp>
    </p:spTree>
    <p:extLst>
      <p:ext uri="{BB962C8B-B14F-4D97-AF65-F5344CB8AC3E}">
        <p14:creationId xmlns:p14="http://schemas.microsoft.com/office/powerpoint/2010/main" val="229687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80" y="147984"/>
            <a:ext cx="7766088" cy="6580610"/>
          </a:xfr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122D974B-F950-254C-A832-D3E3269F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621350" y="6105255"/>
            <a:ext cx="5031442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授課教師專業成長計畫欄位：「成長指標」請以教師專業發展規準之指標或檢核重點為基準</a:t>
            </a:r>
          </a:p>
        </p:txBody>
      </p:sp>
      <p:sp>
        <p:nvSpPr>
          <p:cNvPr id="6" name="向右箭號 5"/>
          <p:cNvSpPr/>
          <p:nvPr/>
        </p:nvSpPr>
        <p:spPr>
          <a:xfrm flipH="1">
            <a:off x="3189302" y="6248401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38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26" y="520847"/>
            <a:ext cx="7878831" cy="5872647"/>
          </a:xfr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7A15DB5-58E5-1A4E-8A3E-783A0D02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712963" y="2029887"/>
            <a:ext cx="3737705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公開授課實施證明需經</a:t>
            </a:r>
            <a:r>
              <a:rPr lang="zh-TW" altLang="en-US" dirty="0" smtClean="0">
                <a:solidFill>
                  <a:srgbClr val="7030A0"/>
                </a:solidFill>
              </a:rPr>
              <a:t>學校主管核</a:t>
            </a:r>
            <a:r>
              <a:rPr lang="zh-TW" altLang="en-US" dirty="0">
                <a:solidFill>
                  <a:srgbClr val="7030A0"/>
                </a:solidFill>
              </a:rPr>
              <a:t>章，請上傳核章完成版本</a:t>
            </a:r>
          </a:p>
        </p:txBody>
      </p:sp>
      <p:sp>
        <p:nvSpPr>
          <p:cNvPr id="6" name="向右箭號 5"/>
          <p:cNvSpPr/>
          <p:nvPr/>
        </p:nvSpPr>
        <p:spPr>
          <a:xfrm flipH="1">
            <a:off x="4280914" y="2173033"/>
            <a:ext cx="467383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567689" y="4437113"/>
            <a:ext cx="4090795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社群參與證明需經社群召集人簽名與</a:t>
            </a:r>
            <a:r>
              <a:rPr lang="zh-TW" altLang="en-US" dirty="0" smtClean="0">
                <a:solidFill>
                  <a:srgbClr val="7030A0"/>
                </a:solidFill>
              </a:rPr>
              <a:t>學校主管核</a:t>
            </a:r>
            <a:r>
              <a:rPr lang="zh-TW" altLang="en-US" dirty="0">
                <a:solidFill>
                  <a:srgbClr val="7030A0"/>
                </a:solidFill>
              </a:rPr>
              <a:t>章，請上傳核章完成版本</a:t>
            </a:r>
          </a:p>
        </p:txBody>
      </p:sp>
      <p:sp>
        <p:nvSpPr>
          <p:cNvPr id="8" name="向右箭號 7"/>
          <p:cNvSpPr/>
          <p:nvPr/>
        </p:nvSpPr>
        <p:spPr>
          <a:xfrm flipH="1">
            <a:off x="4135641" y="4549387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4567689" y="5487198"/>
            <a:ext cx="3240360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按「繼續」進行確認及送件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可「返回」修改資料</a:t>
            </a:r>
          </a:p>
        </p:txBody>
      </p:sp>
      <p:sp>
        <p:nvSpPr>
          <p:cNvPr id="10" name="向右箭號 9"/>
          <p:cNvSpPr/>
          <p:nvPr/>
        </p:nvSpPr>
        <p:spPr>
          <a:xfrm flipH="1">
            <a:off x="4135641" y="5630344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34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59" y="1163244"/>
            <a:ext cx="8796291" cy="4216847"/>
          </a:xfr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7A15DB5-58E5-1A4E-8A3E-783A0D02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 rot="2658685" flipH="1">
            <a:off x="3164384" y="5283908"/>
            <a:ext cx="831809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3837929" y="5278466"/>
            <a:ext cx="4076581" cy="92333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務必按「提交」進行送件，送件後如需修改請逕洽臺師大認證中心。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chemeClr val="bg1"/>
                </a:solidFill>
              </a:rPr>
              <a:t>可按「返回」修改資料</a:t>
            </a:r>
          </a:p>
        </p:txBody>
      </p:sp>
    </p:spTree>
    <p:extLst>
      <p:ext uri="{BB962C8B-B14F-4D97-AF65-F5344CB8AC3E}">
        <p14:creationId xmlns:p14="http://schemas.microsoft.com/office/powerpoint/2010/main" val="73292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60" y="998595"/>
            <a:ext cx="8796291" cy="4047373"/>
          </a:xfr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7A15DB5-58E5-1A4E-8A3E-783A0D02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5AFE-F1FC-482C-B9A9-84B2ADA8B655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496859" y="5325071"/>
            <a:ext cx="8187495" cy="92333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出現此畫面才算完成送件</a:t>
            </a:r>
            <a:endParaRPr lang="zh-TW" altLang="en-US" sz="5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585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石板">
  <a:themeElements>
    <a:clrScheme name="石板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石板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石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518</Words>
  <Application>Microsoft Office PowerPoint</Application>
  <PresentationFormat>如螢幕大小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標楷體</vt:lpstr>
      <vt:lpstr>Calisto MT</vt:lpstr>
      <vt:lpstr>Trebuchet MS</vt:lpstr>
      <vt:lpstr>Wingdings 2</vt:lpstr>
      <vt:lpstr>石板</vt:lpstr>
      <vt:lpstr>進階專業回饋人才 認證資料繳交說明</vt:lpstr>
      <vt:lpstr>進階專業回饋人才認證資料繳交說明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注意事項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Mars Tseng</dc:creator>
  <cp:lastModifiedBy>Hujiang</cp:lastModifiedBy>
  <cp:revision>16</cp:revision>
  <dcterms:created xsi:type="dcterms:W3CDTF">2019-03-18T07:45:02Z</dcterms:created>
  <dcterms:modified xsi:type="dcterms:W3CDTF">2019-04-11T02:36:26Z</dcterms:modified>
</cp:coreProperties>
</file>